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9"/>
  </p:handoutMasterIdLst>
  <p:sldIdLst>
    <p:sldId id="267" r:id="rId5"/>
    <p:sldId id="273" r:id="rId6"/>
    <p:sldId id="268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imes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581"/>
    <a:srgbClr val="0B4581"/>
    <a:srgbClr val="02527A"/>
    <a:srgbClr val="00618E"/>
    <a:srgbClr val="036D99"/>
    <a:srgbClr val="016482"/>
    <a:srgbClr val="157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239D6-42CC-3CED-5D20-B32E176322A2}" v="18" dt="2023-05-19T03:32:30.947"/>
    <p1510:client id="{441AB9A5-5847-9B14-FA69-5554E72EF599}" v="380" dt="2023-05-19T03:23:26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>
      <p:cViewPr varScale="1"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ambiente-my.sharepoint.com/personal/maria_gonzalez_mma_gob_cl/Documents/02.-KIP/9.-PREPARACION%20ESTRATEGIA%20KIP/MAPA_PPTO_CONSULTORIAS_%20HFC_16mayo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ambiente-my.sharepoint.com/personal/maria_gonzalez_mma_gob_cl/Documents/02.-KIP/9.-PREPARACION%20ESTRATEGIA%20KIP/MAPA_PPTO_CONSULTORIAS_%20HFC_16mayo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ambiente-my.sharepoint.com/personal/maria_gonzalez_mma_gob_cl/Documents/02.-KIP/9.-PREPARACION%20ESTRATEGIA%20KIP/MAPA_PPTO_CONSULTORIAS_%20HFC_16mayo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ambiente-my.sharepoint.com/personal/maria_gonzalez_mma_gob_cl/Documents/02.-KIP/9.-PREPARACION%20ESTRATEGIA%20KIP/MAPA_PPTO_CONSULTORIAS_%20HFC_16mayo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mambiente-my.sharepoint.com/personal/maria_gonzalez_mma_gob_cl/Documents/02.-KIP/9.-PREPARACION%20ESTRATEGIA%20KIP/MAPA_PPTO_CONSULTORIAS_%20HFC_16mayo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A_PPTO_CONSULTORIAS_%20HFC_16mayo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9440766645348284"/>
          <c:y val="0.17408315995404153"/>
          <c:w val="0.63278653948209929"/>
          <c:h val="0.62109821465241155"/>
        </c:manualLayout>
      </c:layout>
      <c:pieChart>
        <c:varyColors val="1"/>
        <c:ser>
          <c:idx val="0"/>
          <c:order val="0"/>
          <c:tx>
            <c:strRef>
              <c:f>GRAFICOS!$A$24</c:f>
              <c:strCache>
                <c:ptCount val="1"/>
                <c:pt idx="0">
                  <c:v>REFRIGERACION INDUSTRIAL</c:v>
                </c:pt>
              </c:strCache>
            </c:strRef>
          </c:tx>
          <c:spPr>
            <a:effectLst>
              <a:softEdge rad="12700"/>
            </a:effectLst>
          </c:spPr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48D5-4710-B8A9-7D0EE428D3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48D5-4710-B8A9-7D0EE428D3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48D5-4710-B8A9-7D0EE428D3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48D5-4710-B8A9-7D0EE428D3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GRAFICOS!$B$22:$E$23</c:f>
              <c:strCache>
                <c:ptCount val="4"/>
                <c:pt idx="0">
                  <c:v>HFC-134a</c:v>
                </c:pt>
                <c:pt idx="1">
                  <c:v>R-404A</c:v>
                </c:pt>
                <c:pt idx="2">
                  <c:v>R-410A</c:v>
                </c:pt>
                <c:pt idx="3">
                  <c:v>R-507A</c:v>
                </c:pt>
              </c:strCache>
            </c:strRef>
          </c:cat>
          <c:val>
            <c:numRef>
              <c:f>GRAFICOS!$B$24:$E$24</c:f>
              <c:numCache>
                <c:formatCode>0%</c:formatCode>
                <c:ptCount val="4"/>
                <c:pt idx="0">
                  <c:v>9.6199999999999994E-2</c:v>
                </c:pt>
                <c:pt idx="1">
                  <c:v>0.13669999999999999</c:v>
                </c:pt>
                <c:pt idx="2">
                  <c:v>3.1300000000000001E-2</c:v>
                </c:pt>
                <c:pt idx="3">
                  <c:v>0.73470000000000002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D5-4710-B8A9-7D0EE428D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447235870973052"/>
          <c:y val="3.280992049906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8186636598917658"/>
          <c:y val="0.19925305855326425"/>
          <c:w val="0.71851501404824225"/>
          <c:h val="0.70386559728603482"/>
        </c:manualLayout>
      </c:layout>
      <c:pieChart>
        <c:varyColors val="1"/>
        <c:ser>
          <c:idx val="0"/>
          <c:order val="0"/>
          <c:tx>
            <c:strRef>
              <c:f>GRAFICOS!$A$42</c:f>
              <c:strCache>
                <c:ptCount val="1"/>
                <c:pt idx="0">
                  <c:v>REFRIGERACION COMERCIAL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A-4BE7-A647-A14A89C6CF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A-4BE7-A647-A14A89C6CF2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4A-4BE7-A647-A14A89C6C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GRAFICOS!$B$41:$D$41</c:f>
              <c:strCache>
                <c:ptCount val="3"/>
                <c:pt idx="0">
                  <c:v>HFC-134a</c:v>
                </c:pt>
                <c:pt idx="1">
                  <c:v>R-404A</c:v>
                </c:pt>
                <c:pt idx="2">
                  <c:v>R-507A</c:v>
                </c:pt>
              </c:strCache>
            </c:strRef>
          </c:cat>
          <c:val>
            <c:numRef>
              <c:f>GRAFICOS!$B$42:$D$42</c:f>
              <c:numCache>
                <c:formatCode>0%</c:formatCode>
                <c:ptCount val="3"/>
                <c:pt idx="0">
                  <c:v>6.6E-3</c:v>
                </c:pt>
                <c:pt idx="1">
                  <c:v>0.24859999999999999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4A-4BE7-A647-A14A89C6C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375492463299936"/>
          <c:y val="0.21856907411080034"/>
          <c:w val="0.66813039772557936"/>
          <c:h val="0.61328345654359306"/>
        </c:manualLayout>
      </c:layout>
      <c:pieChart>
        <c:varyColors val="1"/>
        <c:ser>
          <c:idx val="0"/>
          <c:order val="0"/>
          <c:tx>
            <c:strRef>
              <c:f>GRAFICOS!$A$53</c:f>
              <c:strCache>
                <c:ptCount val="1"/>
                <c:pt idx="0">
                  <c:v>CLIMATIZACION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4-40A0-822C-A3786E132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04-40A0-822C-A3786E132E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04-40A0-822C-A3786E132E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GRAFICOS!$B$52:$D$52</c:f>
              <c:strCache>
                <c:ptCount val="3"/>
                <c:pt idx="0">
                  <c:v>HFC-134a</c:v>
                </c:pt>
                <c:pt idx="1">
                  <c:v>R-407C</c:v>
                </c:pt>
                <c:pt idx="2">
                  <c:v>R-410A</c:v>
                </c:pt>
              </c:strCache>
            </c:strRef>
          </c:cat>
          <c:val>
            <c:numRef>
              <c:f>GRAFICOS!$B$53:$D$53</c:f>
              <c:numCache>
                <c:formatCode>0%</c:formatCode>
                <c:ptCount val="3"/>
                <c:pt idx="0">
                  <c:v>0.3695</c:v>
                </c:pt>
                <c:pt idx="1">
                  <c:v>8.3000000000000001E-3</c:v>
                </c:pt>
                <c:pt idx="2">
                  <c:v>0.62219999999999998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04-40A0-822C-A3786E132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dirty="0">
                <a:solidFill>
                  <a:schemeClr val="tx1"/>
                </a:solidFill>
              </a:rPr>
              <a:t>ESPUMAS DE POLIURETANO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GRAFICOS!$A$82</c:f>
              <c:strCache>
                <c:ptCount val="1"/>
                <c:pt idx="0">
                  <c:v>ESPUMAS DE POLIURETANO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C-41CA-85BD-EA26A925F6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C-41CA-85BD-EA26A925F6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GRAFICOS!$B$81:$C$81</c:f>
              <c:strCache>
                <c:ptCount val="2"/>
                <c:pt idx="0">
                  <c:v>HFC-365mfc/227ea</c:v>
                </c:pt>
                <c:pt idx="1">
                  <c:v>HFC-245fa</c:v>
                </c:pt>
              </c:strCache>
            </c:strRef>
          </c:cat>
          <c:val>
            <c:numRef>
              <c:f>GRAFICOS!$B$82:$C$82</c:f>
              <c:numCache>
                <c:formatCode>0%</c:formatCode>
                <c:ptCount val="2"/>
                <c:pt idx="0">
                  <c:v>0.66320000000000001</c:v>
                </c:pt>
                <c:pt idx="1">
                  <c:v>0.33679999999999999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1CA-85BD-EA26A925F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GRAFICOS!$A$67</c:f>
              <c:strCache>
                <c:ptCount val="1"/>
                <c:pt idx="0">
                  <c:v>MAC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1-4E4A-BC17-D66947DCDA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GRAFICOS!$B$66</c:f>
              <c:strCache>
                <c:ptCount val="1"/>
                <c:pt idx="0">
                  <c:v>HFC-134a</c:v>
                </c:pt>
              </c:strCache>
            </c:strRef>
          </c:cat>
          <c:val>
            <c:numRef>
              <c:f>GRAFICOS!$B$67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1-4E4A-BC17-D66947DCD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'[MAPA_PPTO_CONSULTORIAS_ HFC_16mayo23.xlsx]GRAFICOS'!$A$96</c:f>
              <c:strCache>
                <c:ptCount val="1"/>
                <c:pt idx="0">
                  <c:v>AEROSOL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85-452F-9FB8-65B5B24AE8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85-452F-9FB8-65B5B24AE8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'[MAPA_PPTO_CONSULTORIAS_ HFC_16mayo23.xlsx]GRAFICOS'!$B$95:$C$95</c:f>
              <c:strCache>
                <c:ptCount val="2"/>
                <c:pt idx="0">
                  <c:v>HFC-134a</c:v>
                </c:pt>
                <c:pt idx="1">
                  <c:v>HFC-365mfc/227ea</c:v>
                </c:pt>
              </c:strCache>
            </c:strRef>
          </c:cat>
          <c:val>
            <c:numRef>
              <c:f>'[MAPA_PPTO_CONSULTORIAS_ HFC_16mayo23.xlsx]GRAFICOS'!$B$96:$C$96</c:f>
              <c:numCache>
                <c:formatCode>0%</c:formatCode>
                <c:ptCount val="2"/>
                <c:pt idx="0">
                  <c:v>0.94799999999999995</c:v>
                </c:pt>
                <c:pt idx="1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5-452F-9FB8-65B5B24A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862C18-7D9C-6E98-CE43-625B0A70E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D9D36F-87D8-F435-BA4A-BA42B9ED8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0D7B5-8BD1-0343-9987-96CBA8519325}" type="datetimeFigureOut">
              <a:rPr lang="es-CL" smtClean="0"/>
              <a:t>18-05-23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DA2835-E8CF-C4C0-3DEB-F69A38650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D9176C-39D2-AD16-9C51-9F78C885E9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AF95-D37A-7B43-98A5-5E96F8C84F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94136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Epígrafe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14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lámina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 dirty="0"/>
              <a:t>Bajada de lámina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52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FFDD4098-A489-3EDD-9C9D-BD18C956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3881AA8-46B6-8B1C-2BFD-E829BBDBE92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072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18-05-23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2" r:id="rId4"/>
    <p:sldLayoutId id="214748365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F192F-BA96-5ED3-CCE0-0FAC920C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CONSUMO DE HFC EN CHILE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ECFD46-8FF9-FB03-0EAB-A60A6C6D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80573" y="4184754"/>
            <a:ext cx="1430851" cy="12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31"/>
            <a:ext cx="10515600" cy="563369"/>
          </a:xfrm>
        </p:spPr>
        <p:txBody>
          <a:bodyPr>
            <a:normAutofit/>
          </a:bodyPr>
          <a:lstStyle/>
          <a:p>
            <a:r>
              <a:rPr lang="es-ES" sz="1200" dirty="0">
                <a:latin typeface="Verdana"/>
                <a:ea typeface="Verdana"/>
              </a:rPr>
              <a:t>PRINCIPALES USOS DE HFC EN CHILE</a:t>
            </a:r>
            <a:endParaRPr lang="es-CL" sz="1200" dirty="0">
              <a:latin typeface="Verdana"/>
              <a:ea typeface="Verdana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499033"/>
              </p:ext>
            </p:extLst>
          </p:nvPr>
        </p:nvGraphicFramePr>
        <p:xfrm>
          <a:off x="509955" y="729761"/>
          <a:ext cx="2939560" cy="299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88190"/>
              </p:ext>
            </p:extLst>
          </p:nvPr>
        </p:nvGraphicFramePr>
        <p:xfrm>
          <a:off x="3663461" y="729760"/>
          <a:ext cx="2933819" cy="299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25773"/>
              </p:ext>
            </p:extLst>
          </p:nvPr>
        </p:nvGraphicFramePr>
        <p:xfrm>
          <a:off x="6811228" y="800100"/>
          <a:ext cx="2684464" cy="292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539256"/>
              </p:ext>
            </p:extLst>
          </p:nvPr>
        </p:nvGraphicFramePr>
        <p:xfrm>
          <a:off x="5518206" y="4085201"/>
          <a:ext cx="2571993" cy="218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679901"/>
              </p:ext>
            </p:extLst>
          </p:nvPr>
        </p:nvGraphicFramePr>
        <p:xfrm>
          <a:off x="9709639" y="827941"/>
          <a:ext cx="2195146" cy="240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7217029-A848-8C97-8A1A-BE9E52C126BD}"/>
              </a:ext>
            </a:extLst>
          </p:cNvPr>
          <p:cNvSpPr txBox="1"/>
          <p:nvPr/>
        </p:nvSpPr>
        <p:spPr>
          <a:xfrm>
            <a:off x="9342582" y="75414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"/>
              <a:cs typeface="Times"/>
            </a:endParaRPr>
          </a:p>
        </p:txBody>
      </p:sp>
      <p:graphicFrame>
        <p:nvGraphicFramePr>
          <p:cNvPr id="9" name="Gráfico 20">
            <a:extLst>
              <a:ext uri="{FF2B5EF4-FFF2-40B4-BE49-F238E27FC236}">
                <a16:creationId xmlns:a16="http://schemas.microsoft.com/office/drawing/2014/main" id="{00000000-0008-0000-0300-000015000000}"/>
              </a:ext>
              <a:ext uri="{147F2762-F138-4A5C-976F-8EAC2B608ADB}">
                <a16:predDERef xmlns:a16="http://schemas.microsoft.com/office/drawing/2014/main" pred="{00000000-0008-0000-03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11297"/>
              </p:ext>
            </p:extLst>
          </p:nvPr>
        </p:nvGraphicFramePr>
        <p:xfrm>
          <a:off x="2522112" y="4083676"/>
          <a:ext cx="2224826" cy="230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750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31"/>
            <a:ext cx="10515600" cy="563369"/>
          </a:xfrm>
        </p:spPr>
        <p:txBody>
          <a:bodyPr>
            <a:normAutofit/>
          </a:bodyPr>
          <a:lstStyle/>
          <a:p>
            <a:endParaRPr lang="es-ES" sz="1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57BF7F-92BB-8674-C558-1E4187294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282" y="5092062"/>
            <a:ext cx="2957514" cy="702068"/>
          </a:xfrm>
        </p:spPr>
        <p:txBody>
          <a:bodyPr>
            <a:normAutofit/>
          </a:bodyPr>
          <a:lstStyle/>
          <a:p>
            <a:endParaRPr lang="es-CL" sz="140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C57BF7F-92BB-8674-C558-1E4187294181}"/>
              </a:ext>
            </a:extLst>
          </p:cNvPr>
          <p:cNvSpPr txBox="1">
            <a:spLocks/>
          </p:cNvSpPr>
          <p:nvPr/>
        </p:nvSpPr>
        <p:spPr>
          <a:xfrm>
            <a:off x="8321736" y="3802524"/>
            <a:ext cx="2957514" cy="70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400" dirty="0"/>
          </a:p>
        </p:txBody>
      </p:sp>
      <p:graphicFrame>
        <p:nvGraphicFramePr>
          <p:cNvPr id="12" name="Tabla 25">
            <a:extLst>
              <a:ext uri="{FF2B5EF4-FFF2-40B4-BE49-F238E27FC236}">
                <a16:creationId xmlns:a16="http://schemas.microsoft.com/office/drawing/2014/main" id="{E42F3B16-1972-7442-8243-B0C334B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57235"/>
              </p:ext>
            </p:extLst>
          </p:nvPr>
        </p:nvGraphicFramePr>
        <p:xfrm>
          <a:off x="6202850" y="1327171"/>
          <a:ext cx="4106653" cy="276310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62285">
                  <a:extLst>
                    <a:ext uri="{9D8B030D-6E8A-4147-A177-3AD203B41FA5}">
                      <a16:colId xmlns:a16="http://schemas.microsoft.com/office/drawing/2014/main" val="1873259214"/>
                    </a:ext>
                  </a:extLst>
                </a:gridCol>
                <a:gridCol w="1498089">
                  <a:extLst>
                    <a:ext uri="{9D8B030D-6E8A-4147-A177-3AD203B41FA5}">
                      <a16:colId xmlns:a16="http://schemas.microsoft.com/office/drawing/2014/main" val="1960064934"/>
                    </a:ext>
                  </a:extLst>
                </a:gridCol>
                <a:gridCol w="1246279">
                  <a:extLst>
                    <a:ext uri="{9D8B030D-6E8A-4147-A177-3AD203B41FA5}">
                      <a16:colId xmlns:a16="http://schemas.microsoft.com/office/drawing/2014/main" val="1994361229"/>
                    </a:ext>
                  </a:extLst>
                </a:gridCol>
              </a:tblGrid>
              <a:tr h="675425"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HFC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PCG, 100 años (PM)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Clasificación (PNUMA)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48156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HFC-134a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70595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HFC-227ea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3220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Muy 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8797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R-404A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3922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Muy 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83386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R-407A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2107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12005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R-410A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2088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22256"/>
                  </a:ext>
                </a:extLst>
              </a:tr>
              <a:tr h="347946">
                <a:tc>
                  <a:txBody>
                    <a:bodyPr/>
                    <a:lstStyle/>
                    <a:p>
                      <a:r>
                        <a:rPr lang="es-CL" sz="1400" b="0" dirty="0"/>
                        <a:t>R-507A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b="0" dirty="0"/>
                        <a:t>3985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0" dirty="0"/>
                        <a:t>Muy 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214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26F974-31BE-3593-2D3D-17F8A91F7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4720"/>
              </p:ext>
            </p:extLst>
          </p:nvPr>
        </p:nvGraphicFramePr>
        <p:xfrm>
          <a:off x="1992586" y="800100"/>
          <a:ext cx="245533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35161253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OTROS HFC IMPORTADOS</a:t>
                      </a:r>
                      <a:endParaRPr lang="en-US" sz="1400" b="0" dirty="0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35430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HFC-152a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8534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HFC-23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6191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HFC-236fa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0163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HFC-32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0044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HFC-365fa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247534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u="none" strike="noStrike" dirty="0">
                          <a:effectLst/>
                        </a:rPr>
                        <a:t>HFC-43-10mee</a:t>
                      </a:r>
                      <a:r>
                        <a:rPr lang="en-US" sz="1400" b="0" dirty="0">
                          <a:effectLst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73614370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R-407F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82571728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R-417A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1759535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R-438A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60253926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R-448A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1007775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R-449A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8069112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R-449C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18375038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R-452A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0700851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R-454C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61817100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R-455A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66057611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R-508B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62854156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R-513</a:t>
                      </a:r>
                      <a:r>
                        <a:rPr lang="en-US" sz="1400" b="0" dirty="0">
                          <a:effectLst/>
                        </a:rPr>
                        <a:t>​​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055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4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E9C5A7-187B-47A5-EAEC-423AE2DE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1752" y="2280797"/>
            <a:ext cx="1828496" cy="16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ADE52AF01094EBD3B4D9D1FC22D1F" ma:contentTypeVersion="15" ma:contentTypeDescription="Create a new document." ma:contentTypeScope="" ma:versionID="c65859bcc56a16311524adbdaa9a67e0">
  <xsd:schema xmlns:xsd="http://www.w3.org/2001/XMLSchema" xmlns:xs="http://www.w3.org/2001/XMLSchema" xmlns:p="http://schemas.microsoft.com/office/2006/metadata/properties" xmlns:ns3="fbd1f28b-8d0d-40b5-8cd6-754ed0ba8ea1" xmlns:ns4="c3bd803b-b9a1-4142-bf75-e78d4247c2e2" targetNamespace="http://schemas.microsoft.com/office/2006/metadata/properties" ma:root="true" ma:fieldsID="d3036a921cdc695451a3e95703a3b761" ns3:_="" ns4:_="">
    <xsd:import namespace="fbd1f28b-8d0d-40b5-8cd6-754ed0ba8ea1"/>
    <xsd:import namespace="c3bd803b-b9a1-4142-bf75-e78d4247c2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1f28b-8d0d-40b5-8cd6-754ed0ba8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d803b-b9a1-4142-bf75-e78d4247c2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d1f28b-8d0d-40b5-8cd6-754ed0ba8ea1" xsi:nil="true"/>
  </documentManagement>
</p:properties>
</file>

<file path=customXml/itemProps1.xml><?xml version="1.0" encoding="utf-8"?>
<ds:datastoreItem xmlns:ds="http://schemas.openxmlformats.org/officeDocument/2006/customXml" ds:itemID="{71E80CDD-656A-4E5B-93C5-D2E52334D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d1f28b-8d0d-40b5-8cd6-754ed0ba8ea1"/>
    <ds:schemaRef ds:uri="c3bd803b-b9a1-4142-bf75-e78d4247c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1F97A-B0BF-4F9E-8928-5538A227B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65835-3147-4A30-A8C5-0AED2833401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c3bd803b-b9a1-4142-bf75-e78d4247c2e2"/>
    <ds:schemaRef ds:uri="fbd1f28b-8d0d-40b5-8cd6-754ed0ba8ea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102</Words>
  <Application>Microsoft Macintosh PowerPoint</Application>
  <PresentationFormat>Panorámica</PresentationFormat>
  <Paragraphs>47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Verdana</vt:lpstr>
      <vt:lpstr>Times</vt:lpstr>
      <vt:lpstr>Calibri</vt:lpstr>
      <vt:lpstr>Tema de Office</vt:lpstr>
      <vt:lpstr>CONSUMO DE HFC EN CHILE</vt:lpstr>
      <vt:lpstr>PRINCIPALES USOS DE HFC EN CHILE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DG</cp:lastModifiedBy>
  <cp:revision>110</cp:revision>
  <dcterms:created xsi:type="dcterms:W3CDTF">2022-09-08T19:25:06Z</dcterms:created>
  <dcterms:modified xsi:type="dcterms:W3CDTF">2023-05-19T03:41:19Z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0x010100E5DADE52AF01094EBD3B4D9D1FC22D1F</vt:lpwstr>
  </property>
</Properties>
</file>